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Metadata/LabelInfo.xml" ContentType="application/vnd.ms-office.classificationlabel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79" r:id="rId4"/>
    <p:sldId id="280" r:id="rId5"/>
    <p:sldId id="281" r:id="rId6"/>
    <p:sldId id="282" r:id="rId7"/>
    <p:sldId id="291" r:id="rId8"/>
    <p:sldId id="286" r:id="rId9"/>
    <p:sldId id="287" r:id="rId10"/>
    <p:sldId id="288" r:id="rId11"/>
    <p:sldId id="285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636" userDrawn="1">
          <p15:clr>
            <a:srgbClr val="A4A3A4"/>
          </p15:clr>
        </p15:guide>
        <p15:guide id="12" orient="horz" pos="744" userDrawn="1">
          <p15:clr>
            <a:srgbClr val="A4A3A4"/>
          </p15:clr>
        </p15:guide>
        <p15:guide id="13" orient="horz" pos="1621" userDrawn="1">
          <p15:clr>
            <a:srgbClr val="A4A3A4"/>
          </p15:clr>
        </p15:guide>
        <p15:guide id="14" orient="horz" pos="2867" userDrawn="1">
          <p15:clr>
            <a:srgbClr val="A4A3A4"/>
          </p15:clr>
        </p15:guide>
        <p15:guide id="15" pos="198" userDrawn="1">
          <p15:clr>
            <a:srgbClr val="A4A3A4"/>
          </p15:clr>
        </p15:guide>
        <p15:guide id="16" pos="55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9999"/>
    <a:srgbClr val="666666"/>
    <a:srgbClr val="8F8F8F"/>
    <a:srgbClr val="EEEEEE"/>
    <a:srgbClr val="99A6A6"/>
    <a:srgbClr val="FFD200"/>
    <a:srgbClr val="FFFFFF"/>
    <a:srgbClr val="A885D8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130" autoAdjust="0"/>
  </p:normalViewPr>
  <p:slideViewPr>
    <p:cSldViewPr showGuides="1">
      <p:cViewPr varScale="1">
        <p:scale>
          <a:sx n="79" d="100"/>
          <a:sy n="79" d="100"/>
        </p:scale>
        <p:origin x="872" y="36"/>
      </p:cViewPr>
      <p:guideLst>
        <p:guide orient="horz" pos="169"/>
        <p:guide pos="2880"/>
        <p:guide orient="horz" pos="636"/>
        <p:guide orient="horz" pos="744"/>
        <p:guide orient="horz" pos="1621"/>
        <p:guide orient="horz" pos="2867"/>
        <p:guide pos="198"/>
        <p:guide pos="5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FA456-73F1-43A4-B14B-4987CE1DE7DE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01E3A-7659-4FD8-B071-A03535E493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42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1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180000" bIns="45720" rtlCol="0"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30188" marR="0" lvl="1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60363" marR="0" lvl="2" indent="-147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22288" marR="0" lvl="3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668338" marR="0" lvl="4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2075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2301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360363" marR="0" indent="-147638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5222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668338" marR="0" indent="-1460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2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saisir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Modifiez le texte du masque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indiquer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ajouter un nom de section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sur l’icone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ici pour saisir le texte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32C395-5693-B5F8-EC7D-4B54F517C95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125913" y="5021580"/>
            <a:ext cx="9207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5" r:id="rId3"/>
    <p:sldLayoutId id="2147483664" r:id="rId4"/>
    <p:sldLayoutId id="2147483661" r:id="rId5"/>
    <p:sldLayoutId id="2147483662" r:id="rId6"/>
    <p:sldLayoutId id="2147483663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cte-mobile.orange.f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llecte-mobile.orange.fr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5" y="2704144"/>
            <a:ext cx="7354019" cy="966156"/>
          </a:xfrm>
        </p:spPr>
        <p:txBody>
          <a:bodyPr/>
          <a:lstStyle/>
          <a:p>
            <a:r>
              <a:rPr lang="fr-FR" sz="3200" dirty="0">
                <a:solidFill>
                  <a:schemeClr val="bg2"/>
                </a:solidFill>
              </a:rPr>
              <a:t>Guide pour la collecte et le recyclage de mobiles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1045"/>
            <a:ext cx="6304099" cy="17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09" y="129469"/>
            <a:ext cx="8515350" cy="742950"/>
          </a:xfrm>
        </p:spPr>
        <p:txBody>
          <a:bodyPr/>
          <a:lstStyle/>
          <a:p>
            <a:r>
              <a:rPr lang="fr-FR" dirty="0"/>
              <a:t>Les affiches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" t="5476" r="-1928"/>
          <a:stretch/>
        </p:blipFill>
        <p:spPr>
          <a:xfrm>
            <a:off x="323528" y="1137486"/>
            <a:ext cx="1967570" cy="2802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123673"/>
            <a:ext cx="1873592" cy="28162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995936" y="3992165"/>
            <a:ext cx="1128093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rgbClr val="FF7900"/>
                </a:solidFill>
              </a:rPr>
              <a:t>Affiche 40x60 cm    Générique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9552" y="3992165"/>
            <a:ext cx="1296144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FF7900"/>
                </a:solidFill>
              </a:rPr>
              <a:t>Affiche 40x60 cm</a:t>
            </a:r>
          </a:p>
          <a:p>
            <a:pPr algn="ctr"/>
            <a:r>
              <a:rPr lang="fr-FR" sz="1000" dirty="0">
                <a:solidFill>
                  <a:srgbClr val="FF7900"/>
                </a:solidFill>
              </a:rPr>
              <a:t>infographie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14" y="1075075"/>
            <a:ext cx="2025352" cy="286482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softEdge rad="31750"/>
          </a:effectLst>
        </p:spPr>
      </p:pic>
      <p:sp>
        <p:nvSpPr>
          <p:cNvPr id="10" name="ZoneTexte 9"/>
          <p:cNvSpPr txBox="1"/>
          <p:nvPr/>
        </p:nvSpPr>
        <p:spPr>
          <a:xfrm>
            <a:off x="7164345" y="4002038"/>
            <a:ext cx="1152090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FF7900"/>
                </a:solidFill>
              </a:rPr>
              <a:t>Affiche Challenge</a:t>
            </a:r>
          </a:p>
        </p:txBody>
      </p:sp>
      <p:sp>
        <p:nvSpPr>
          <p:cNvPr id="11" name="Accolade fermante 10"/>
          <p:cNvSpPr/>
          <p:nvPr/>
        </p:nvSpPr>
        <p:spPr>
          <a:xfrm rot="5400000">
            <a:off x="2790189" y="2662727"/>
            <a:ext cx="251254" cy="3600400"/>
          </a:xfrm>
          <a:prstGeom prst="rightBrac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35696" y="4588554"/>
            <a:ext cx="453650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Livrées avec le collecteur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518064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Ces affiches sont disponibles sur le site https://www.collecte-mobile.orange.fr/documents/affiches</a:t>
            </a:r>
          </a:p>
        </p:txBody>
      </p:sp>
    </p:spTree>
    <p:extLst>
      <p:ext uri="{BB962C8B-B14F-4D97-AF65-F5344CB8AC3E}">
        <p14:creationId xmlns:p14="http://schemas.microsoft.com/office/powerpoint/2010/main" val="40971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-563" y="0"/>
            <a:ext cx="9143999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180000" tIns="14400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555526"/>
            <a:ext cx="8515349" cy="4331729"/>
          </a:xfr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endParaRPr lang="fr-FR" sz="1200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fr-FR" sz="1200" dirty="0">
                <a:solidFill>
                  <a:schemeClr val="bg2"/>
                </a:solidFill>
              </a:rPr>
              <a:t>Quelle est la taille du carton de collecte?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fr-FR" sz="1200" dirty="0">
                <a:solidFill>
                  <a:schemeClr val="bg1"/>
                </a:solidFill>
              </a:rPr>
              <a:t>-&gt; Dimension du carton : 30x30x30 cm, il peut contenir environ 70 mobiles sans les accessoires.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fr-FR" sz="1200" dirty="0">
                <a:solidFill>
                  <a:schemeClr val="bg1"/>
                </a:solidFill>
              </a:rPr>
              <a:t>Poids maximum: 12 kg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endParaRPr lang="fr-FR" sz="1200" dirty="0">
              <a:solidFill>
                <a:schemeClr val="bg2"/>
              </a:solidFill>
            </a:endParaRP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fr-FR" sz="1200" dirty="0">
                <a:solidFill>
                  <a:schemeClr val="bg2"/>
                </a:solidFill>
              </a:rPr>
              <a:t>Quel type d’équipement est recyclé ?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fr-FR" sz="1200" dirty="0">
                <a:solidFill>
                  <a:schemeClr val="bg1"/>
                </a:solidFill>
              </a:rPr>
              <a:t>-&gt; Tous les téléphones mobiles (peu importe le modèle, l’état ou l’opérateur) , les tablettes, accessoires mobiles (</a:t>
            </a:r>
            <a:r>
              <a:rPr lang="fr-FR" sz="1200" dirty="0" err="1">
                <a:solidFill>
                  <a:schemeClr val="bg1"/>
                </a:solidFill>
              </a:rPr>
              <a:t>cables</a:t>
            </a:r>
            <a:r>
              <a:rPr lang="fr-FR" sz="1200" dirty="0">
                <a:solidFill>
                  <a:schemeClr val="bg1"/>
                </a:solidFill>
              </a:rPr>
              <a:t>, oreillettes….)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endParaRPr lang="fr-FR" sz="1200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fr-FR" sz="1200" dirty="0">
                <a:solidFill>
                  <a:schemeClr val="bg2"/>
                </a:solidFill>
              </a:rPr>
              <a:t>Qui effectue le recyclage ?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fr-FR" sz="1200" dirty="0">
                <a:solidFill>
                  <a:schemeClr val="bg1"/>
                </a:solidFill>
              </a:rPr>
              <a:t>-&gt; Les Ateliers du Bocage assurent le recyclage. C’est une entreprise d’insertion professionnelle membre d’Emmaüs.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endParaRPr lang="fr-FR" sz="1200" dirty="0">
              <a:solidFill>
                <a:schemeClr val="bg2"/>
              </a:solidFill>
            </a:endParaRP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fr-FR" sz="1200" dirty="0">
                <a:solidFill>
                  <a:schemeClr val="bg2"/>
                </a:solidFill>
              </a:rPr>
              <a:t>Les données personnelles sont-elles effacées ?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fr-FR" sz="1200" dirty="0">
                <a:solidFill>
                  <a:schemeClr val="bg1"/>
                </a:solidFill>
              </a:rPr>
              <a:t>-&gt; Oui, avant d’être revendus sur les marchés émergeants, les terminaux sont testés, nettoyées et toutes les données personnelles sont effacées.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endParaRPr lang="fr-FR" sz="1200" dirty="0">
              <a:solidFill>
                <a:schemeClr val="bg2"/>
              </a:solidFill>
            </a:endParaRP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fr-FR" sz="1200" dirty="0">
                <a:solidFill>
                  <a:schemeClr val="bg2"/>
                </a:solidFill>
              </a:rPr>
              <a:t>Comment sont utilisés les bénéfices ?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fr-FR" sz="1200" dirty="0">
                <a:solidFill>
                  <a:schemeClr val="bg1"/>
                </a:solidFill>
              </a:rPr>
              <a:t>-&gt; Les bénéfices servent à financer la création d’ateliers de collecte de déchets de mobiles en Afrique. Aujourd’hui on compte 5 ateliers créés 100% destinés à la collecte des déchets de mobiles.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endParaRPr lang="fr-FR" sz="1200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fr-FR" sz="1200" dirty="0">
                <a:solidFill>
                  <a:schemeClr val="bg2"/>
                </a:solidFill>
              </a:rPr>
              <a:t>Est-ce que la collecte est payante ?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fr-FR" sz="1200" dirty="0">
                <a:solidFill>
                  <a:schemeClr val="bg1"/>
                </a:solidFill>
              </a:rPr>
              <a:t>-&gt; Non, Orange prend en charge l’ensemble des coûts logistique et de traitement des mobiles. </a:t>
            </a: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endParaRPr lang="fr-FR" sz="1200" dirty="0">
              <a:solidFill>
                <a:schemeClr val="bg1"/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buNone/>
            </a:pP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359246"/>
          </a:xfrm>
        </p:spPr>
        <p:txBody>
          <a:bodyPr/>
          <a:lstStyle/>
          <a:p>
            <a:r>
              <a:rPr lang="fr-FR" dirty="0"/>
              <a:t>FAQ : réponses aux questions les plus fréquentes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extBox 49"/>
          <p:cNvSpPr txBox="1"/>
          <p:nvPr/>
        </p:nvSpPr>
        <p:spPr>
          <a:xfrm>
            <a:off x="805873" y="2931790"/>
            <a:ext cx="65" cy="176971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endParaRPr lang="fr-FR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Merci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4515966"/>
            <a:ext cx="4376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Contact: collecte.mobile@orange.com</a:t>
            </a:r>
          </a:p>
        </p:txBody>
      </p:sp>
    </p:spTree>
    <p:extLst>
      <p:ext uri="{BB962C8B-B14F-4D97-AF65-F5344CB8AC3E}">
        <p14:creationId xmlns:p14="http://schemas.microsoft.com/office/powerpoint/2010/main" val="30696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 txBox="1">
            <a:spLocks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180000" tIns="14400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85610"/>
            <a:ext cx="8578155" cy="824040"/>
          </a:xfrm>
        </p:spPr>
        <p:txBody>
          <a:bodyPr/>
          <a:lstStyle/>
          <a:p>
            <a:r>
              <a:rPr lang="fr-FR" sz="2400" dirty="0"/>
              <a:t>Les anciens mobiles peuvent avoir une seconde vie :</a:t>
            </a:r>
            <a:br>
              <a:rPr lang="fr-FR" sz="2400" dirty="0"/>
            </a:br>
            <a:r>
              <a:rPr lang="fr-FR" sz="2400" dirty="0">
                <a:solidFill>
                  <a:schemeClr val="bg1"/>
                </a:solidFill>
              </a:rPr>
              <a:t>ils peuvent être réutilisés ou recyclés</a:t>
            </a:r>
            <a:endParaRPr lang="fr-FR" sz="2400" dirty="0"/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4899118" y="3772191"/>
          <a:ext cx="2686563" cy="11038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8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9847">
                <a:tc>
                  <a:txBody>
                    <a:bodyPr/>
                    <a:lstStyle/>
                    <a:p>
                      <a:pPr algn="l"/>
                      <a:r>
                        <a:rPr lang="fr-FR" sz="1200" noProof="0" dirty="0">
                          <a:solidFill>
                            <a:schemeClr val="tx1"/>
                          </a:solidFill>
                        </a:rPr>
                        <a:t>Il est</a:t>
                      </a:r>
                      <a:r>
                        <a:rPr lang="fr-FR" sz="1200" baseline="0" noProof="0" dirty="0">
                          <a:solidFill>
                            <a:schemeClr val="tx1"/>
                          </a:solidFill>
                        </a:rPr>
                        <a:t> recyclé : les matières dangereuses sont traitées et les métaux récupérés</a:t>
                      </a:r>
                      <a:endParaRPr lang="fr-FR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0170" marR="90170" marT="45084" marB="4508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68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L’environnement</a:t>
                      </a:r>
                      <a:r>
                        <a:rPr lang="fr-FR" sz="1200" b="0" baseline="0" noProof="0" dirty="0">
                          <a:solidFill>
                            <a:schemeClr val="bg1"/>
                          </a:solidFill>
                        </a:rPr>
                        <a:t> est protégé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0170" marR="90170" marT="45084" marB="4508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1" name="Table 120"/>
          <p:cNvGraphicFramePr>
            <a:graphicFrameLocks noGrp="1"/>
          </p:cNvGraphicFramePr>
          <p:nvPr/>
        </p:nvGraphicFramePr>
        <p:xfrm>
          <a:off x="659284" y="2787772"/>
          <a:ext cx="2472556" cy="72008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72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l"/>
                      <a:r>
                        <a:rPr lang="fr-FR" sz="1400" b="0" noProof="0" dirty="0">
                          <a:solidFill>
                            <a:schemeClr val="tx1"/>
                          </a:solidFill>
                        </a:rPr>
                        <a:t>Mobile</a:t>
                      </a:r>
                      <a:r>
                        <a:rPr lang="fr-FR" sz="1400" b="0" baseline="0" noProof="0" dirty="0">
                          <a:solidFill>
                            <a:schemeClr val="tx1"/>
                          </a:solidFill>
                        </a:rPr>
                        <a:t> en état de marche</a:t>
                      </a:r>
                      <a:endParaRPr lang="fr-FR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286" marR="95286" marT="47644" marB="47644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1">
                <a:tc>
                  <a:txBody>
                    <a:bodyPr/>
                    <a:lstStyle/>
                    <a:p>
                      <a:pPr algn="l"/>
                      <a:r>
                        <a:rPr lang="fr-FR" sz="1400" b="0" noProof="0" dirty="0">
                          <a:solidFill>
                            <a:schemeClr val="tx1"/>
                          </a:solidFill>
                        </a:rPr>
                        <a:t>Mobile</a:t>
                      </a:r>
                      <a:r>
                        <a:rPr lang="fr-FR" sz="1400" b="0" baseline="0" noProof="0" dirty="0">
                          <a:solidFill>
                            <a:schemeClr val="tx1"/>
                          </a:solidFill>
                        </a:rPr>
                        <a:t> ne fonctionne plus</a:t>
                      </a:r>
                      <a:endParaRPr lang="fr-FR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5286" marR="95286" marT="47644" marB="47644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3" name="Table 122"/>
          <p:cNvGraphicFramePr>
            <a:graphicFrameLocks noGrp="1"/>
          </p:cNvGraphicFramePr>
          <p:nvPr/>
        </p:nvGraphicFramePr>
        <p:xfrm>
          <a:off x="4899118" y="1821256"/>
          <a:ext cx="2708548" cy="16888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0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3110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>
                          <a:solidFill>
                            <a:schemeClr val="dk1"/>
                          </a:solidFill>
                        </a:rPr>
                        <a:t>Les</a:t>
                      </a:r>
                      <a:r>
                        <a:rPr lang="fr-FR" sz="1200" b="1" baseline="0" noProof="0" dirty="0">
                          <a:solidFill>
                            <a:schemeClr val="dk1"/>
                          </a:solidFill>
                        </a:rPr>
                        <a:t> données personnelles sont effacées, il est testé puis reconditionné pour être revendu dans un pays émergent comme mobile d’occasion</a:t>
                      </a:r>
                      <a:endParaRPr lang="fr-FR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9604" marR="89604" marT="44801" marB="4480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07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>
                          <a:solidFill>
                            <a:schemeClr val="bg1"/>
                          </a:solidFill>
                        </a:rPr>
                        <a:t>Orange</a:t>
                      </a:r>
                      <a:r>
                        <a:rPr lang="fr-FR" sz="1200" b="0" baseline="0" noProof="0" dirty="0">
                          <a:solidFill>
                            <a:schemeClr val="bg1"/>
                          </a:solidFill>
                        </a:rPr>
                        <a:t> reverse l’intégralité des bénéfices des mobiles à Emmaüs International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9604" marR="89604" marT="44801" marB="44801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8" name="Elbow Connector 127"/>
          <p:cNvCxnSpPr>
            <a:endCxn id="123" idx="1"/>
          </p:cNvCxnSpPr>
          <p:nvPr/>
        </p:nvCxnSpPr>
        <p:spPr>
          <a:xfrm flipV="1">
            <a:off x="3131840" y="2665664"/>
            <a:ext cx="1767278" cy="258086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23528" y="1184352"/>
            <a:ext cx="7632848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Orange fait appel aux Ateliers du Bocage, entreprise d’insertion, pour effectuer le tri et le traitement des mobiles collectés.</a:t>
            </a:r>
          </a:p>
        </p:txBody>
      </p:sp>
      <p:cxnSp>
        <p:nvCxnSpPr>
          <p:cNvPr id="32" name="Elbow Connector 127"/>
          <p:cNvCxnSpPr/>
          <p:nvPr/>
        </p:nvCxnSpPr>
        <p:spPr>
          <a:xfrm>
            <a:off x="3131840" y="3267990"/>
            <a:ext cx="1800202" cy="1092112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875" y="-20537"/>
            <a:ext cx="9217024" cy="523604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014" b="1932"/>
          <a:stretch/>
        </p:blipFill>
        <p:spPr>
          <a:xfrm>
            <a:off x="1181257" y="559636"/>
            <a:ext cx="6840760" cy="45424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504" y="25455"/>
            <a:ext cx="5078313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La filière de recyclage des mobiles</a:t>
            </a:r>
          </a:p>
        </p:txBody>
      </p:sp>
    </p:spTree>
    <p:extLst>
      <p:ext uri="{BB962C8B-B14F-4D97-AF65-F5344CB8AC3E}">
        <p14:creationId xmlns:p14="http://schemas.microsoft.com/office/powerpoint/2010/main" val="16705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180000" tIns="14400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778" y="219919"/>
            <a:ext cx="8723296" cy="741362"/>
          </a:xfrm>
        </p:spPr>
        <p:txBody>
          <a:bodyPr/>
          <a:lstStyle/>
          <a:p>
            <a:r>
              <a:rPr lang="fr-FR" dirty="0"/>
              <a:t>La filière solidaire en partenariat avec Emmaüs International contribue à 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8649"/>
          <a:stretch/>
        </p:blipFill>
        <p:spPr>
          <a:xfrm>
            <a:off x="991034" y="771550"/>
            <a:ext cx="7056784" cy="41910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568" y="771550"/>
            <a:ext cx="307466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68" y="4011909"/>
            <a:ext cx="451481" cy="86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1123" y="1347613"/>
            <a:ext cx="451481" cy="86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 txBox="1">
            <a:spLocks/>
          </p:cNvSpPr>
          <p:nvPr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180000" tIns="14400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8288"/>
            <a:ext cx="8516475" cy="741362"/>
          </a:xfrm>
        </p:spPr>
        <p:txBody>
          <a:bodyPr/>
          <a:lstStyle/>
          <a:p>
            <a:r>
              <a:rPr lang="fr-FR" sz="2400" dirty="0"/>
              <a:t>Le dispositif de collecte des mobiles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818" y="3014813"/>
            <a:ext cx="2895851" cy="19752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512" y="1166248"/>
            <a:ext cx="4972125" cy="32316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</a:rPr>
              <a:t>Un site internet sécurisé pour gérer ses collectes en toute autonomie  </a:t>
            </a:r>
            <a:r>
              <a:rPr lang="fr-FR" sz="1400" dirty="0">
                <a:solidFill>
                  <a:schemeClr val="bg1"/>
                </a:solidFill>
                <a:hlinkClick r:id="rId3"/>
              </a:rPr>
              <a:t>www.collecte-mobile.orange.fr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</a:rPr>
              <a:t>Un collecteur un carton, avec son fourreau de communication pour collecter et renvoyer les mobiles.</a:t>
            </a:r>
          </a:p>
          <a:p>
            <a:pPr>
              <a:buClr>
                <a:srgbClr val="FF7900"/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>
              <a:buClr>
                <a:srgbClr val="FF7900"/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</a:rPr>
              <a:t>Des affiches pour communiquer.</a:t>
            </a:r>
          </a:p>
          <a:p>
            <a:pPr>
              <a:buClr>
                <a:srgbClr val="FF7900"/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>
              <a:buClr>
                <a:srgbClr val="FF7900"/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</a:rPr>
              <a:t>100% gratuit, tous les coûts sont pris en charge par Orange</a:t>
            </a:r>
          </a:p>
          <a:p>
            <a:pPr marL="285750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951" y="702497"/>
            <a:ext cx="2219136" cy="21703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093" y="674556"/>
            <a:ext cx="1486901" cy="21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 txBox="1">
            <a:spLocks/>
          </p:cNvSpPr>
          <p:nvPr/>
        </p:nvSpPr>
        <p:spPr>
          <a:xfrm>
            <a:off x="-23279" y="0"/>
            <a:ext cx="9143999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180000" tIns="144000" rIns="180000" b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195283"/>
            <a:ext cx="8722171" cy="814367"/>
          </a:xfrm>
        </p:spPr>
        <p:txBody>
          <a:bodyPr/>
          <a:lstStyle/>
          <a:p>
            <a:r>
              <a:rPr lang="fr-FR" sz="2800" dirty="0"/>
              <a:t>Mode opératoire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0635" y="3058424"/>
            <a:ext cx="1695101" cy="53091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fr-FR" sz="1200" dirty="0">
                <a:solidFill>
                  <a:schemeClr val="bg1"/>
                </a:solidFill>
              </a:rPr>
              <a:t>Créer un compte pour accéder au site.</a:t>
            </a:r>
          </a:p>
          <a:p>
            <a:pPr lvl="0"/>
            <a:endParaRPr lang="fr-FR" sz="1050" dirty="0">
              <a:solidFill>
                <a:schemeClr val="bg1"/>
              </a:solidFill>
              <a:latin typeface="Helvetica 55 Roman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447529" y="1232470"/>
            <a:ext cx="0" cy="2754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1232470"/>
            <a:ext cx="0" cy="2754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707587" y="1232470"/>
            <a:ext cx="0" cy="2754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660762" y="3058424"/>
            <a:ext cx="1695101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fr-FR" sz="1200" dirty="0">
                <a:solidFill>
                  <a:schemeClr val="bg1"/>
                </a:solidFill>
              </a:rPr>
              <a:t>Commander un carton de collecte et le mettre en visibilité pour les salariés.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208" y="3058424"/>
            <a:ext cx="1695101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fr-FR" sz="1200" dirty="0">
                <a:solidFill>
                  <a:schemeClr val="bg1"/>
                </a:solidFill>
              </a:rPr>
              <a:t>Suivre les résultats de la collecte.</a:t>
            </a:r>
            <a:endParaRPr lang="fr-FR" sz="1050" dirty="0">
              <a:solidFill>
                <a:schemeClr val="bg1"/>
              </a:solidFill>
              <a:latin typeface="Helvetica 55 Roman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0944" y="1347614"/>
            <a:ext cx="820738" cy="176971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15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60762" y="1347614"/>
            <a:ext cx="820738" cy="176971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15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92081" y="1347614"/>
            <a:ext cx="820738" cy="176971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15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52208" y="1347614"/>
            <a:ext cx="820738" cy="176971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15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1959" y="792152"/>
            <a:ext cx="8515350" cy="372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 baseline="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Toutes  les opérations sont centralisées sur </a:t>
            </a:r>
            <a:r>
              <a:rPr lang="fr-FR" dirty="0">
                <a:solidFill>
                  <a:schemeClr val="bg1"/>
                </a:solidFill>
                <a:hlinkClick r:id="rId2"/>
              </a:rPr>
              <a:t>https://www.collecte-mobile.orange.fr/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TextBox 45"/>
          <p:cNvSpPr txBox="1"/>
          <p:nvPr/>
        </p:nvSpPr>
        <p:spPr>
          <a:xfrm>
            <a:off x="4756883" y="2960139"/>
            <a:ext cx="1695101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fr-FR" sz="1200" dirty="0">
                <a:solidFill>
                  <a:schemeClr val="bg1"/>
                </a:solidFill>
              </a:rPr>
              <a:t>Demander l’enlèvement à la fin </a:t>
            </a:r>
          </a:p>
          <a:p>
            <a:pPr lvl="0"/>
            <a:r>
              <a:rPr lang="fr-FR" sz="1200" dirty="0">
                <a:solidFill>
                  <a:schemeClr val="bg1"/>
                </a:solidFill>
              </a:rPr>
              <a:t>de l’opération.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180" y="4464943"/>
            <a:ext cx="977786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fr-FR" sz="1200" dirty="0">
                <a:solidFill>
                  <a:schemeClr val="bg2"/>
                </a:solidFill>
              </a:rPr>
              <a:t> Le carton est livré par Colissimo dans un délai de 5 jours ouvrés.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fr-FR" sz="1200" dirty="0">
                <a:solidFill>
                  <a:schemeClr val="bg2"/>
                </a:solidFill>
              </a:rPr>
              <a:t> L’enlèvement se fait par Géodis Calberson dans un délai maximum de 10 jours.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fr-FR" sz="1200" dirty="0">
                <a:solidFill>
                  <a:schemeClr val="bg2"/>
                </a:solidFill>
              </a:rPr>
              <a:t> Le délai de traitement est de 3 mois aux Ateliers du bocage, un certificat de traitement est envoyé à fin de traitement.</a:t>
            </a:r>
          </a:p>
        </p:txBody>
      </p:sp>
    </p:spTree>
    <p:extLst>
      <p:ext uri="{BB962C8B-B14F-4D97-AF65-F5344CB8AC3E}">
        <p14:creationId xmlns:p14="http://schemas.microsoft.com/office/powerpoint/2010/main" val="31377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516475" cy="741362"/>
          </a:xfrm>
        </p:spPr>
        <p:txBody>
          <a:bodyPr/>
          <a:lstStyle/>
          <a:p>
            <a:r>
              <a:rPr lang="fr-FR" sz="4800" dirty="0"/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39641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54" y="1229459"/>
            <a:ext cx="3905990" cy="266429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8515350" cy="743744"/>
          </a:xfrm>
        </p:spPr>
        <p:txBody>
          <a:bodyPr/>
          <a:lstStyle/>
          <a:p>
            <a:r>
              <a:rPr lang="fr-FR" dirty="0"/>
              <a:t>Un site internet pour la gestion de la collecte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28" y="792696"/>
            <a:ext cx="3991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2"/>
                </a:solidFill>
              </a:rPr>
              <a:t>https://www.collecte-mobile.orange.fr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5317" y="3191716"/>
            <a:ext cx="1080120" cy="576064"/>
          </a:xfrm>
          <a:prstGeom prst="rect">
            <a:avLst/>
          </a:prstGeom>
          <a:noFill/>
          <a:ln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2286" y="1779662"/>
            <a:ext cx="1053151" cy="8640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9723" y="4052017"/>
            <a:ext cx="8394927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342900" indent="-342900">
              <a:buClr>
                <a:srgbClr val="FF7900"/>
              </a:buClr>
              <a:buFont typeface="+mj-lt"/>
              <a:buAutoNum type="arabicPeriod"/>
            </a:pPr>
            <a:r>
              <a:rPr lang="fr-FR" sz="1200" dirty="0">
                <a:solidFill>
                  <a:schemeClr val="bg1"/>
                </a:solidFill>
              </a:rPr>
              <a:t>Créer un compte</a:t>
            </a:r>
          </a:p>
          <a:p>
            <a:pPr marL="342900" indent="-342900">
              <a:buClr>
                <a:srgbClr val="FF7900"/>
              </a:buClr>
              <a:buFont typeface="+mj-lt"/>
              <a:buAutoNum type="arabicPeriod"/>
            </a:pPr>
            <a:r>
              <a:rPr lang="fr-FR" sz="1200" dirty="0">
                <a:solidFill>
                  <a:schemeClr val="bg1"/>
                </a:solidFill>
              </a:rPr>
              <a:t>Se connecter pour accéder aux fonctionnalités du site (suivre les collectes, faire une demande de collecte ou </a:t>
            </a:r>
          </a:p>
          <a:p>
            <a:pPr>
              <a:buClr>
                <a:srgbClr val="FF7900"/>
              </a:buClr>
            </a:pPr>
            <a:r>
              <a:rPr lang="fr-FR" sz="1200" dirty="0">
                <a:solidFill>
                  <a:schemeClr val="bg1"/>
                </a:solidFill>
              </a:rPr>
              <a:t>        de livraison, documentation) </a:t>
            </a:r>
          </a:p>
          <a:p>
            <a:pPr>
              <a:buClr>
                <a:srgbClr val="FF7900"/>
              </a:buClr>
            </a:pP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028013" y="2211710"/>
            <a:ext cx="399971" cy="0"/>
          </a:xfrm>
          <a:prstGeom prst="straightConnector1">
            <a:avLst/>
          </a:prstGeom>
          <a:ln w="57150">
            <a:solidFill>
              <a:srgbClr val="FF7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181272" y="3075806"/>
            <a:ext cx="12824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07904" y="1653687"/>
            <a:ext cx="12824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42696"/>
            <a:ext cx="4601501" cy="24021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19771" y="1816799"/>
            <a:ext cx="2592288" cy="2160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0309" y="195486"/>
            <a:ext cx="8515350" cy="743744"/>
          </a:xfrm>
        </p:spPr>
        <p:txBody>
          <a:bodyPr/>
          <a:lstStyle/>
          <a:p>
            <a:r>
              <a:rPr lang="fr-FR" dirty="0"/>
              <a:t>Le collecteur en carton pour collecter et renvoyer les mobiles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949243" y="671509"/>
            <a:ext cx="3168352" cy="2219924"/>
            <a:chOff x="3995936" y="1322956"/>
            <a:chExt cx="3253055" cy="217075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/>
            <a:srcRect r="34527" b="38551"/>
            <a:stretch/>
          </p:blipFill>
          <p:spPr>
            <a:xfrm>
              <a:off x="3995936" y="1322956"/>
              <a:ext cx="3253055" cy="2170756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3995936" y="1335564"/>
              <a:ext cx="980072" cy="4440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fr-FR" sz="1400" dirty="0" err="1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70309" y="1275606"/>
            <a:ext cx="6057875" cy="32316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2"/>
                </a:solidFill>
              </a:rPr>
              <a:t>Un collecteur neutre et son fourreau de communication.</a:t>
            </a:r>
          </a:p>
          <a:p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pPr marL="268288"/>
            <a:r>
              <a:rPr lang="fr-FR" sz="1400" dirty="0">
                <a:solidFill>
                  <a:schemeClr val="bg1"/>
                </a:solidFill>
              </a:rPr>
              <a:t>Dimension du carton: 30x30x30 cm</a:t>
            </a:r>
          </a:p>
          <a:p>
            <a:pPr marL="268288"/>
            <a:r>
              <a:rPr lang="fr-FR" sz="1400" dirty="0">
                <a:solidFill>
                  <a:schemeClr val="bg1"/>
                </a:solidFill>
              </a:rPr>
              <a:t>Poids maximum: 12 kg</a:t>
            </a:r>
          </a:p>
          <a:p>
            <a:pPr marL="268288"/>
            <a:endParaRPr lang="fr-FR" sz="1400" dirty="0">
              <a:solidFill>
                <a:schemeClr val="bg1"/>
              </a:solidFill>
            </a:endParaRPr>
          </a:p>
          <a:p>
            <a:pPr marL="268288"/>
            <a:r>
              <a:rPr lang="fr-FR" sz="1400" dirty="0">
                <a:solidFill>
                  <a:schemeClr val="bg1"/>
                </a:solidFill>
              </a:rPr>
              <a:t>Que mettre dans le collecteur?</a:t>
            </a:r>
          </a:p>
          <a:p>
            <a:pPr marL="268288"/>
            <a:r>
              <a:rPr lang="fr-FR" sz="1400" dirty="0">
                <a:solidFill>
                  <a:schemeClr val="bg2"/>
                </a:solidFill>
              </a:rPr>
              <a:t>Mobiles, tablettes, accessoires mobiles (chargeurs, oreillettes…)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</a:rPr>
              <a:t>Une fois la collecte terminée, le collecteur voyagera de façon anonyme.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79" y="3129125"/>
            <a:ext cx="2304480" cy="17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range BLK Core">
      <a:dk1>
        <a:srgbClr val="FFFFFF"/>
      </a:dk1>
      <a:lt1>
        <a:srgbClr val="000000"/>
      </a:lt1>
      <a:dk2>
        <a:srgbClr val="8F8F8F"/>
      </a:dk2>
      <a:lt2>
        <a:srgbClr val="FF7900"/>
      </a:lt2>
      <a:accent1>
        <a:srgbClr val="FF7900"/>
      </a:accent1>
      <a:accent2>
        <a:srgbClr val="FFFFFF"/>
      </a:accent2>
      <a:accent3>
        <a:srgbClr val="595959"/>
      </a:accent3>
      <a:accent4>
        <a:srgbClr val="8F8F8F"/>
      </a:accent4>
      <a:accent5>
        <a:srgbClr val="D6D6D6"/>
      </a:accent5>
      <a:accent6>
        <a:srgbClr val="595959"/>
      </a:accent6>
      <a:hlink>
        <a:srgbClr val="FF7900"/>
      </a:hlink>
      <a:folHlink>
        <a:srgbClr val="FF7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B49DCD984344E932E243DF5BA0E4D" ma:contentTypeVersion="4" ma:contentTypeDescription="Crée un document." ma:contentTypeScope="" ma:versionID="cb6db9e8388450947e693b44cfded9f2">
  <xsd:schema xmlns:xsd="http://www.w3.org/2001/XMLSchema" xmlns:xs="http://www.w3.org/2001/XMLSchema" xmlns:p="http://schemas.microsoft.com/office/2006/metadata/properties" xmlns:ns2="a10095cf-aa4e-4500-b00a-b29dcdb71d93" xmlns:ns3="6ecb14e3-2346-469d-af7c-f2222b56df0c" targetNamespace="http://schemas.microsoft.com/office/2006/metadata/properties" ma:root="true" ma:fieldsID="3334e635f976b3d87b5839dcc0fab678" ns2:_="" ns3:_="">
    <xsd:import namespace="a10095cf-aa4e-4500-b00a-b29dcdb71d93"/>
    <xsd:import namespace="6ecb14e3-2346-469d-af7c-f2222b56d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095cf-aa4e-4500-b00a-b29dcdb71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b14e3-2346-469d-af7c-f2222b56d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FB2AED-7741-42C2-8DFA-E70DA3B9C94B}"/>
</file>

<file path=customXml/itemProps2.xml><?xml version="1.0" encoding="utf-8"?>
<ds:datastoreItem xmlns:ds="http://schemas.openxmlformats.org/officeDocument/2006/customXml" ds:itemID="{D71BAAB9-4033-40E5-B094-DEF86A0E9021}"/>
</file>

<file path=customXml/itemProps3.xml><?xml version="1.0" encoding="utf-8"?>
<ds:datastoreItem xmlns:ds="http://schemas.openxmlformats.org/officeDocument/2006/customXml" ds:itemID="{9549A875-8978-455A-A364-3BD15007ECC6}"/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641</Words>
  <Application>Microsoft Office PowerPoint</Application>
  <PresentationFormat>Affichage à l'écran (16:9)</PresentationFormat>
  <Paragraphs>87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 55 Roman</vt:lpstr>
      <vt:lpstr>Helvetica 75</vt:lpstr>
      <vt:lpstr>Helvetica 75 Bold</vt:lpstr>
      <vt:lpstr>Wingdings</vt:lpstr>
      <vt:lpstr>OFR Brest Practice</vt:lpstr>
      <vt:lpstr>Présentation PowerPoint</vt:lpstr>
      <vt:lpstr>Les anciens mobiles peuvent avoir une seconde vie : ils peuvent être réutilisés ou recyclés</vt:lpstr>
      <vt:lpstr>Présentation PowerPoint</vt:lpstr>
      <vt:lpstr>La filière solidaire en partenariat avec Emmaüs International contribue à :</vt:lpstr>
      <vt:lpstr>Le dispositif de collecte des mobiles</vt:lpstr>
      <vt:lpstr>Mode opératoire</vt:lpstr>
      <vt:lpstr>Annexe</vt:lpstr>
      <vt:lpstr>Un site internet pour la gestion de la collecte </vt:lpstr>
      <vt:lpstr>Le collecteur en carton pour collecter et renvoyer les mobiles </vt:lpstr>
      <vt:lpstr>Les affiches  </vt:lpstr>
      <vt:lpstr>FAQ : réponses aux questions les plus fréquentes</vt:lpstr>
      <vt:lpstr>Merci</vt:lpstr>
    </vt:vector>
  </TitlesOfParts>
  <Company>Article10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Smith</dc:creator>
  <cp:lastModifiedBy>BARRE Virginie DSG GO</cp:lastModifiedBy>
  <cp:revision>65</cp:revision>
  <dcterms:created xsi:type="dcterms:W3CDTF">2016-08-11T14:02:28Z</dcterms:created>
  <dcterms:modified xsi:type="dcterms:W3CDTF">2023-04-21T09:25:08Z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OFR Brest Practice:5</vt:lpwstr>
  </property>
  <property fmtid="{D5CDD505-2E9C-101B-9397-08002B2CF9AE}" pid="3" name="ClassificationContentMarkingFooterText">
    <vt:lpwstr>Orange Restricted</vt:lpwstr>
  </property>
  <property fmtid="{D5CDD505-2E9C-101B-9397-08002B2CF9AE}" pid="4" name="ContentTypeId">
    <vt:lpwstr>0x010100EC3B49DCD984344E932E243DF5BA0E4D</vt:lpwstr>
  </property>
</Properties>
</file>